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65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</p:sldIdLst>
  <p:sldSz cx="12192000" cy="6858000"/>
  <p:notesSz cx="7010400" cy="9296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5" autoAdjust="0"/>
    <p:restoredTop sz="94610"/>
  </p:normalViewPr>
  <p:slideViewPr>
    <p:cSldViewPr snapToGrid="0" snapToObjects="1">
      <p:cViewPr varScale="1">
        <p:scale>
          <a:sx n="74" d="100"/>
          <a:sy n="74" d="100"/>
        </p:scale>
        <p:origin x="90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659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0416" tIns="45208" rIns="90416" bIns="4520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0416" tIns="45208" rIns="90416" bIns="45208"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0416" tIns="45208" rIns="90416" bIns="4520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0416" tIns="45208" rIns="90416" bIns="45208"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0416" tIns="45208" rIns="90416" bIns="4520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0416" tIns="45208" rIns="90416" bIns="45208"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0416" tIns="45208" rIns="90416" bIns="4520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0416" tIns="45208" rIns="90416" bIns="45208"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0416" tIns="45208" rIns="90416" bIns="4520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0416" tIns="45208" rIns="90416" bIns="45208"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0416" tIns="45208" rIns="90416" bIns="4520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0416" tIns="45208" rIns="90416" bIns="45208"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0416" tIns="45208" rIns="90416" bIns="4520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0416" tIns="45208" rIns="90416" bIns="45208"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0416" tIns="45208" rIns="90416" bIns="4520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0416" tIns="45208" rIns="90416" bIns="45208"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0416" tIns="45208" rIns="90416" bIns="4520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0416" tIns="45208" rIns="90416" bIns="45208"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0416" tIns="45208" rIns="90416" bIns="4520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0416" tIns="45208" rIns="90416" bIns="45208"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0416" tIns="45208" rIns="90416" bIns="4520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0416" tIns="45208" rIns="90416" bIns="45208"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0416" tIns="45208" rIns="90416" bIns="45208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0416" tIns="45208" rIns="90416" bIns="45208"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fade/>
      </p:transition>
    </mc:Choice>
    <mc:Fallback xmlns="">
      <p:transition spd="slow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 xmlns:p14="http://schemas.microsoft.com/office/powerpoint/2010/main">
    <mc:Choice Requires="p14">
      <p:transition spd="slow" p14:dur="2000" advTm="10000">
        <p:fade/>
      </p:transition>
    </mc:Choice>
    <mc:Fallback xmlns="">
      <p:transition spd="slow" advTm="10000">
        <p:fade/>
      </p:transition>
    </mc:Fallback>
  </mc:AlternateConten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3.png"/><Relationship Id="rId5" Type="http://schemas.openxmlformats.org/officeDocument/2006/relationships/image" Target="../media/image8.png"/><Relationship Id="rId10" Type="http://schemas.microsoft.com/office/2007/relationships/hdphoto" Target="../media/hdphoto1.wdp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0085CA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6400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0085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TLTA ANNUAL CONFERENCE  •  FRISCO, TEXAS  •  JUNE 8–10, 2026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8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RECORDSONLINE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1828800"/>
            <a:ext cx="100584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2412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Introducing the</a:t>
            </a:r>
            <a:endParaRPr lang="en-US" sz="6400" dirty="0"/>
          </a:p>
          <a:p>
            <a:pPr marL="0" indent="0">
              <a:buNone/>
            </a:pPr>
            <a:r>
              <a:rPr lang="en-US" sz="6400" b="1" dirty="0">
                <a:solidFill>
                  <a:srgbClr val="2412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Suite for Title.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914400" y="42976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ChainOfTitleAI</a:t>
            </a:r>
            <a:r>
              <a:rPr lang="en-US" sz="2200" b="1" dirty="0">
                <a:solidFill>
                  <a:srgbClr val="0085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•   </a:t>
            </a:r>
            <a:r>
              <a:rPr lang="en-US" sz="2200" b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RunsheetAI</a:t>
            </a:r>
            <a:r>
              <a:rPr lang="en-US" sz="2200" b="1" dirty="0">
                <a:solidFill>
                  <a:srgbClr val="0085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•   </a:t>
            </a:r>
            <a:r>
              <a:rPr lang="en-US" sz="2200" b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CommitmentAI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914400" y="502920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does the research. Our professionals make the judgment.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914400" y="6035040"/>
            <a:ext cx="2286000" cy="0"/>
          </a:xfrm>
          <a:prstGeom prst="line">
            <a:avLst/>
          </a:prstGeom>
          <a:noFill/>
          <a:ln w="19050">
            <a:solidFill>
              <a:srgbClr val="0085C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14400" y="61722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 the patented RecordsOnline title plant</a:t>
            </a:r>
            <a:endParaRPr lang="en-US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fade/>
      </p:transition>
    </mc:Choice>
    <mc:Fallback xmlns="">
      <p:transition spd="slow" advTm="10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0085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CLIENTS SEE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2412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Faster. Deeper. Reliable.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4000" y="2011680"/>
            <a:ext cx="269748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4000" y="5559552"/>
            <a:ext cx="2697480" cy="109728"/>
          </a:xfrm>
          <a:prstGeom prst="rect">
            <a:avLst/>
          </a:prstGeom>
          <a:solidFill>
            <a:srgbClr val="0085CA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5440" y="2514600"/>
            <a:ext cx="2514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Same-Day/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rgbClr val="6D2077"/>
                </a:solidFill>
                <a:latin typeface="Georgia" pitchFamily="34" charset="0"/>
              </a:rPr>
              <a:t>Next Day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36880" y="3794760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Residential Commitments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1436980" y="4297680"/>
            <a:ext cx="731520" cy="0"/>
          </a:xfrm>
          <a:prstGeom prst="line">
            <a:avLst/>
          </a:prstGeom>
          <a:noFill/>
          <a:ln w="19050">
            <a:solidFill>
              <a:srgbClr val="0085C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82600" y="4480560"/>
            <a:ext cx="22402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Lot &amp; block delivered as fast as same day with AI.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316072" y="2011680"/>
            <a:ext cx="269748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316072" y="5559552"/>
            <a:ext cx="2697480" cy="109728"/>
          </a:xfrm>
          <a:prstGeom prst="rect">
            <a:avLst/>
          </a:prstGeom>
          <a:solidFill>
            <a:srgbClr val="0085CA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407512" y="2514600"/>
            <a:ext cx="2514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000" b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1000s</a:t>
            </a:r>
            <a:endParaRPr lang="en-US" sz="5000" dirty="0"/>
          </a:p>
        </p:txBody>
      </p:sp>
      <p:sp>
        <p:nvSpPr>
          <p:cNvPr id="13" name="Text 11"/>
          <p:cNvSpPr/>
          <p:nvPr/>
        </p:nvSpPr>
        <p:spPr>
          <a:xfrm>
            <a:off x="3498952" y="3794760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 Per File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9052" y="4297680"/>
            <a:ext cx="731520" cy="0"/>
          </a:xfrm>
          <a:prstGeom prst="line">
            <a:avLst/>
          </a:prstGeom>
          <a:noFill/>
          <a:ln w="19050">
            <a:solidFill>
              <a:srgbClr val="0085C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544672" y="4480560"/>
            <a:ext cx="22402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reads thousands of instruments per file in minutes, not days.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178144" y="2011680"/>
            <a:ext cx="269748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178144" y="5559552"/>
            <a:ext cx="2697480" cy="109728"/>
          </a:xfrm>
          <a:prstGeom prst="rect">
            <a:avLst/>
          </a:prstGeom>
          <a:solidFill>
            <a:srgbClr val="0085CA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269584" y="2514600"/>
            <a:ext cx="2514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000" b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Zero</a:t>
            </a:r>
            <a:endParaRPr lang="en-US" sz="5000" dirty="0"/>
          </a:p>
        </p:txBody>
      </p:sp>
      <p:sp>
        <p:nvSpPr>
          <p:cNvPr id="19" name="Text 17"/>
          <p:cNvSpPr/>
          <p:nvPr/>
        </p:nvSpPr>
        <p:spPr>
          <a:xfrm>
            <a:off x="6361024" y="3794760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Rekeying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7161124" y="4297680"/>
            <a:ext cx="731520" cy="0"/>
          </a:xfrm>
          <a:prstGeom prst="line">
            <a:avLst/>
          </a:prstGeom>
          <a:noFill/>
          <a:ln w="19050">
            <a:solidFill>
              <a:srgbClr val="0085C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406744" y="4480560"/>
            <a:ext cx="22402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Commitment data files import directly into your title production system.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9040216" y="2011680"/>
            <a:ext cx="269748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9040216" y="5559552"/>
            <a:ext cx="2697480" cy="109728"/>
          </a:xfrm>
          <a:prstGeom prst="rect">
            <a:avLst/>
          </a:prstGeom>
          <a:solidFill>
            <a:srgbClr val="0085CA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9131656" y="2514600"/>
            <a:ext cx="2514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 yrs</a:t>
            </a:r>
            <a:endParaRPr lang="en-US" sz="3200" dirty="0"/>
          </a:p>
        </p:txBody>
      </p:sp>
      <p:sp>
        <p:nvSpPr>
          <p:cNvPr id="25" name="Text 23"/>
          <p:cNvSpPr/>
          <p:nvPr/>
        </p:nvSpPr>
        <p:spPr>
          <a:xfrm>
            <a:off x="9223096" y="3794760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Avg. Examiner Experience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10023196" y="4297680"/>
            <a:ext cx="731520" cy="0"/>
          </a:xfrm>
          <a:prstGeom prst="line">
            <a:avLst/>
          </a:prstGeom>
          <a:noFill/>
          <a:ln w="19050">
            <a:solidFill>
              <a:srgbClr val="0085C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9268816" y="4480560"/>
            <a:ext cx="22402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professional examiner reviews and approves every chain, runsheet, and commitment.</a:t>
            </a:r>
            <a:endParaRPr lang="en-US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fade/>
      </p:transition>
    </mc:Choice>
    <mc:Fallback xmlns="">
      <p:transition spd="slow" advTm="10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IT'S FOR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412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 for everyone who works the records.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13436" y="1874520"/>
            <a:ext cx="361188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76200" dist="25400" dir="5400000" algn="bl" rotWithShape="0">
              <a:srgbClr val="24125F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87756" y="2148840"/>
            <a:ext cx="822960" cy="822960"/>
          </a:xfrm>
          <a:prstGeom prst="ellipse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24" y="2350008"/>
            <a:ext cx="420624" cy="42062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747876" y="2148840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Agents &amp; Underwriters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747876" y="2651760"/>
            <a:ext cx="22402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Consistent, reliable runsheets and commitments at scale.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289908" y="1874520"/>
            <a:ext cx="361188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76200" dist="25400" dir="5400000" algn="bl" rotWithShape="0">
              <a:srgbClr val="24125F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564228" y="2148840"/>
            <a:ext cx="822960" cy="822960"/>
          </a:xfrm>
          <a:prstGeom prst="ellipse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5396" y="2350008"/>
            <a:ext cx="420624" cy="42062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524348" y="2148840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Lenders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5524348" y="2651760"/>
            <a:ext cx="22402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borrowers between commitment and closing.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8066380" y="1874520"/>
            <a:ext cx="361188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76200" dist="25400" dir="5400000" algn="bl" rotWithShape="0">
              <a:srgbClr val="24125F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8340700" y="2148840"/>
            <a:ext cx="822960" cy="822960"/>
          </a:xfrm>
          <a:prstGeom prst="ellipse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1868" y="2350008"/>
            <a:ext cx="420624" cy="420624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9300820" y="2148840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 &amp; Gas Operators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9300820" y="2651760"/>
            <a:ext cx="22402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Lease checks, run title, and shared runsheets across counties.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513436" y="3913632"/>
            <a:ext cx="361188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76200" dist="25400" dir="5400000" algn="bl" rotWithShape="0">
              <a:srgbClr val="24125F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787756" y="4187952"/>
            <a:ext cx="822960" cy="822960"/>
          </a:xfrm>
          <a:prstGeom prst="ellipse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8924" y="4389120"/>
            <a:ext cx="420624" cy="42062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747876" y="4187952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Attorneys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1747876" y="4690872"/>
            <a:ext cx="22402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opinions and curative work, anchored in real records.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4289908" y="3913632"/>
            <a:ext cx="361188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76200" dist="25400" dir="5400000" algn="bl" rotWithShape="0">
              <a:srgbClr val="24125F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19"/>
          <p:cNvSpPr/>
          <p:nvPr/>
        </p:nvSpPr>
        <p:spPr>
          <a:xfrm>
            <a:off x="4564228" y="4187952"/>
            <a:ext cx="822960" cy="822960"/>
          </a:xfrm>
          <a:prstGeom prst="ellipse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65396" y="4389120"/>
            <a:ext cx="420624" cy="420624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5524348" y="4187952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ROW Agents, Surveyors &amp; Appraisers</a:t>
            </a:r>
            <a:endParaRPr lang="en-US" sz="1400" dirty="0"/>
          </a:p>
        </p:txBody>
      </p:sp>
      <p:sp>
        <p:nvSpPr>
          <p:cNvPr id="28" name="Text 21"/>
          <p:cNvSpPr/>
          <p:nvPr/>
        </p:nvSpPr>
        <p:spPr>
          <a:xfrm>
            <a:off x="5524348" y="4690872"/>
            <a:ext cx="22402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Geographically indexed records — every tract.</a:t>
            </a:r>
            <a:endParaRPr lang="en-US" sz="1100" dirty="0"/>
          </a:p>
        </p:txBody>
      </p:sp>
      <p:sp>
        <p:nvSpPr>
          <p:cNvPr id="29" name="Shape 22"/>
          <p:cNvSpPr/>
          <p:nvPr/>
        </p:nvSpPr>
        <p:spPr>
          <a:xfrm>
            <a:off x="8066380" y="3913632"/>
            <a:ext cx="361188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76200" dist="25400" dir="5400000" algn="bl" rotWithShape="0">
              <a:srgbClr val="24125F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3"/>
          <p:cNvSpPr/>
          <p:nvPr/>
        </p:nvSpPr>
        <p:spPr>
          <a:xfrm>
            <a:off x="8340700" y="4187952"/>
            <a:ext cx="822960" cy="822960"/>
          </a:xfrm>
          <a:prstGeom prst="ellipse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41868" y="4389120"/>
            <a:ext cx="420624" cy="420624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9300820" y="4187952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Banking &amp; Real Estate Teams</a:t>
            </a:r>
            <a:endParaRPr lang="en-US" sz="1400" dirty="0"/>
          </a:p>
        </p:txBody>
      </p:sp>
      <p:sp>
        <p:nvSpPr>
          <p:cNvPr id="33" name="Text 25"/>
          <p:cNvSpPr/>
          <p:nvPr/>
        </p:nvSpPr>
        <p:spPr>
          <a:xfrm>
            <a:off x="9300820" y="4690872"/>
            <a:ext cx="22402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Tailored title and notification workflows.</a:t>
            </a:r>
            <a:endParaRPr lang="en-US" sz="1100" dirty="0"/>
          </a:p>
        </p:txBody>
      </p:sp>
      <p:sp>
        <p:nvSpPr>
          <p:cNvPr id="34" name="Text 26"/>
          <p:cNvSpPr/>
          <p:nvPr/>
        </p:nvSpPr>
        <p:spPr>
          <a:xfrm>
            <a:off x="640080" y="60350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Generally available now across all 94 and growing licensable Texas counties.</a:t>
            </a:r>
            <a:endParaRPr lang="en-US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fade/>
      </p:transition>
    </mc:Choice>
    <mc:Fallback xmlns="">
      <p:transition spd="slow" advTm="10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34495" y="0"/>
            <a:ext cx="457200" cy="6858000"/>
          </a:xfrm>
          <a:prstGeom prst="rect">
            <a:avLst/>
          </a:prstGeom>
          <a:solidFill>
            <a:srgbClr val="0085CA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6400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0085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IT IN ACTION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1280160"/>
            <a:ext cx="109728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2412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Stop by our booth</a:t>
            </a:r>
            <a:endParaRPr lang="en-US" sz="6000" dirty="0"/>
          </a:p>
          <a:p>
            <a:pPr marL="0" indent="0">
              <a:buNone/>
            </a:pPr>
            <a:r>
              <a:rPr lang="en-US" sz="6000" b="1" dirty="0">
                <a:solidFill>
                  <a:srgbClr val="2412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 TLTA 2026.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731520" y="35204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Schedule a Live </a:t>
            </a:r>
            <a:r>
              <a:rPr lang="en-US" sz="2000" i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demo of ChainOfTitleAI, RunsheetAI, and CommitmentAI.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731520" y="4480560"/>
            <a:ext cx="5212080" cy="137160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0085C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05840" y="4663440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085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THE SHOW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005840" y="498348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Frisco, TX  •  June 8–10, 2026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05840" y="534924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 our booth for a live walkthrough and Q&amp;A with our team.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309360" y="4480560"/>
            <a:ext cx="5212080" cy="1371600"/>
          </a:xfrm>
          <a:prstGeom prst="rect">
            <a:avLst/>
          </a:prstGeom>
          <a:solidFill>
            <a:srgbClr val="0085CA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583680" y="4663440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THE SHOW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583680" y="498348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RecordsOnline.com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6583680" y="534924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a demo or contact your Business Development Manager.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31520" y="626364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0085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RECORDSONLINE  •  TYLER, TEXAS  •  94 AND GROWING LICENSABLE TEXAS COUNTIES</a:t>
            </a:r>
            <a:endParaRPr lang="en-US" sz="1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fade/>
      </p:transition>
    </mc:Choice>
    <mc:Fallback xmlns="">
      <p:transition spd="slow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FOUNDER</a:t>
            </a:r>
            <a:endParaRPr lang="en-US" sz="110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280160"/>
            <a:ext cx="1005840" cy="10058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2377440"/>
            <a:ext cx="103327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i="1" dirty="0">
                <a:solidFill>
                  <a:srgbClr val="2412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examiner's judgment is what makes a title commitment complete and accurate. We didn't build the AI Suite to replace that judgment — we built it to extend it.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914400" y="4617720"/>
            <a:ext cx="731520" cy="0"/>
          </a:xfrm>
          <a:prstGeom prst="line">
            <a:avLst/>
          </a:prstGeom>
          <a:noFill/>
          <a:ln w="25400">
            <a:solidFill>
              <a:srgbClr val="6D20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914400" y="47548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Celia C. Flowers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914400" y="52120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Founder, RecordsOnline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914400" y="55778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Quadruple Board-Certified Texas Attorney — Oil, Gas &amp; Mineral Law • Real Estate Law • Property Owner Association Law • Civil Litigation</a:t>
            </a:r>
            <a:endParaRPr lang="en-US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fade/>
      </p:transition>
    </mc:Choice>
    <mc:Fallback xmlns="">
      <p:transition spd="slow" advTm="1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0085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POSITION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7030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without a human examiner</a:t>
            </a:r>
            <a:endParaRPr lang="en-US" sz="4400" dirty="0">
              <a:solidFill>
                <a:srgbClr val="7030A0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640080" y="19659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i="1" dirty="0">
                <a:solidFill>
                  <a:srgbClr val="7030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isn't a title product. </a:t>
            </a:r>
            <a:r>
              <a:rPr lang="en-US" sz="4400" b="1" i="1" dirty="0">
                <a:solidFill>
                  <a:srgbClr val="0085C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It's a liability.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640080" y="3383280"/>
            <a:ext cx="5212080" cy="274320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3383280"/>
            <a:ext cx="5212080" cy="73152"/>
          </a:xfrm>
          <a:prstGeom prst="rect">
            <a:avLst/>
          </a:prstGeom>
          <a:solidFill>
            <a:srgbClr val="6B6480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05840" y="3611880"/>
            <a:ext cx="4480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 AI IN TITLE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05840" y="4069080"/>
            <a:ext cx="4480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Inconsistent answers across runs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examiner in the loop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Bolted on to an existing process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risk lands on the title agent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355080" y="3383280"/>
            <a:ext cx="521208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355080" y="3383280"/>
            <a:ext cx="5212080" cy="73152"/>
          </a:xfrm>
          <a:prstGeom prst="rect">
            <a:avLst/>
          </a:prstGeom>
          <a:solidFill>
            <a:srgbClr val="0085CA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720840" y="3611880"/>
            <a:ext cx="4480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RECORDSONLINE AI SUITE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720840" y="4069080"/>
            <a:ext cx="4480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property, same runsheet, every time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 examiner reviews every output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natively into a patented platform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Reliable work product at the closing table</a:t>
            </a:r>
            <a:endParaRPr lang="en-US" sz="1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fade/>
      </p:transition>
    </mc:Choice>
    <mc:Fallback xmlns="">
      <p:transition spd="slow" advTm="1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QUESTION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2412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AI pitch sounds the same.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i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work product on the desk usually is not.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914400" y="2926080"/>
            <a:ext cx="1033272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5F0F7"/>
            </a:solidFill>
            <a:prstDash val="solid"/>
          </a:ln>
          <a:effectLst>
            <a:outerShdw blurRad="127000" dist="38100" dir="5400000" algn="bl" rotWithShape="0">
              <a:srgbClr val="24125F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914400" y="2926080"/>
            <a:ext cx="109728" cy="2286000"/>
          </a:xfrm>
          <a:prstGeom prst="rect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160" y="3154680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920240" y="3200400"/>
            <a:ext cx="91440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i="1" dirty="0">
                <a:solidFill>
                  <a:srgbClr val="2412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do I use AI in my actual title workflow to deliver a better service to my customers — not in marketing, but in what reaches the closing table?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1920240" y="470916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The question every title agent is actually asking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640080" y="576072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chatbot that occasionally confuses Tuesday's answer with Monday's is fine.  A commitment that occasionally hallucinates a release is not.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fade/>
      </p:transition>
    </mc:Choice>
    <mc:Fallback xmlns="">
      <p:transition spd="slow" advTm="10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FOUNDATION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412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regulatory bar most AI-title vendors cannot clear.</a:t>
            </a:r>
            <a:endParaRPr lang="en-US" sz="2800" dirty="0"/>
          </a:p>
        </p:txBody>
      </p:sp>
      <p:pic>
        <p:nvPicPr>
          <p:cNvPr id="4" name="Image 0" descr="texas_ma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691640"/>
            <a:ext cx="5009531" cy="475488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309360" y="1691640"/>
            <a:ext cx="530352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76200" dist="25400" dir="5400000" algn="bl" rotWithShape="0">
              <a:srgbClr val="24125F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6400800" y="1691640"/>
            <a:ext cx="109728" cy="1371600"/>
          </a:xfrm>
          <a:prstGeom prst="rect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6675120" y="1783080"/>
            <a:ext cx="181051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94 and Counting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8595360" y="187452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Licensable Texas Counties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8595360" y="233172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6400800" y="3246120"/>
            <a:ext cx="530352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76200" dist="25400" dir="5400000" algn="bl" rotWithShape="0">
              <a:srgbClr val="24125F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6400800" y="3246120"/>
            <a:ext cx="109728" cy="1371600"/>
          </a:xfrm>
          <a:prstGeom prst="rect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6583680" y="3337560"/>
            <a:ext cx="21031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~80%</a:t>
            </a:r>
            <a:endParaRPr lang="en-US" sz="4400" dirty="0"/>
          </a:p>
        </p:txBody>
      </p:sp>
      <p:sp>
        <p:nvSpPr>
          <p:cNvPr id="13" name="Text 10"/>
          <p:cNvSpPr/>
          <p:nvPr/>
        </p:nvSpPr>
        <p:spPr>
          <a:xfrm>
            <a:off x="8732520" y="342900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Texas Population</a:t>
            </a:r>
            <a:endParaRPr lang="en-US" sz="1700" dirty="0"/>
          </a:p>
        </p:txBody>
      </p:sp>
      <p:sp>
        <p:nvSpPr>
          <p:cNvPr id="14" name="Text 11"/>
          <p:cNvSpPr/>
          <p:nvPr/>
        </p:nvSpPr>
        <p:spPr>
          <a:xfrm>
            <a:off x="8732520" y="388620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Covered by our licensable plant footprint.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6400800" y="4800600"/>
            <a:ext cx="530352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76200" dist="25400" dir="5400000" algn="bl" rotWithShape="0">
              <a:srgbClr val="24125F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6400800" y="4800600"/>
            <a:ext cx="109728" cy="1371600"/>
          </a:xfrm>
          <a:prstGeom prst="rect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6583680" y="4983480"/>
            <a:ext cx="2103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PATENT</a:t>
            </a:r>
            <a:endParaRPr lang="en-US" sz="3000" dirty="0"/>
          </a:p>
        </p:txBody>
      </p:sp>
      <p:sp>
        <p:nvSpPr>
          <p:cNvPr id="18" name="Text 15"/>
          <p:cNvSpPr/>
          <p:nvPr/>
        </p:nvSpPr>
        <p:spPr>
          <a:xfrm>
            <a:off x="8732520" y="498348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Search-Monitor-Notify System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8732520" y="544068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Patent No. 11,023,450 — owned end-to-end by RecordsOnline.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457200" y="6446520"/>
            <a:ext cx="5466731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100" dirty="0"/>
          </a:p>
        </p:txBody>
      </p:sp>
      <p:sp>
        <p:nvSpPr>
          <p:cNvPr id="21" name="Text 5">
            <a:extLst>
              <a:ext uri="{FF2B5EF4-FFF2-40B4-BE49-F238E27FC236}">
                <a16:creationId xmlns:a16="http://schemas.microsoft.com/office/drawing/2014/main" id="{85C15955-1CED-EEE5-6A9C-8B0C83ECBDB1}"/>
              </a:ext>
            </a:extLst>
          </p:cNvPr>
          <p:cNvSpPr/>
          <p:nvPr/>
        </p:nvSpPr>
        <p:spPr>
          <a:xfrm>
            <a:off x="8595360" y="233172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Geographically Based Plants</a:t>
            </a:r>
            <a:endParaRPr lang="en-US" sz="1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fade/>
      </p:transition>
    </mc:Choice>
    <mc:Fallback xmlns="">
      <p:transition spd="slow" advTm="10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AI SUITE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412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workflow. Three AI engines.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0876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Reviewed by a professional examiner at every step.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380848" y="2377440"/>
            <a:ext cx="365760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152400" dist="50800" dir="5400000" algn="bl" rotWithShape="0">
              <a:srgbClr val="24125F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80848" y="2377440"/>
            <a:ext cx="3657600" cy="1188720"/>
          </a:xfrm>
          <a:prstGeom prst="rect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46608" y="26060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8" name="Shape 6"/>
          <p:cNvSpPr/>
          <p:nvPr/>
        </p:nvSpPr>
        <p:spPr>
          <a:xfrm>
            <a:off x="1706728" y="3246120"/>
            <a:ext cx="1005840" cy="100584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6D20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5328" y="3474720"/>
            <a:ext cx="548640" cy="54864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655168" y="443484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ChainOfTitleAI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655168" y="49377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chain.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746608" y="5349240"/>
            <a:ext cx="2926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assembles a complete chain of title from the geographically indexed plant — every tract, every party, every instrument.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267048" y="2377440"/>
            <a:ext cx="365760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152400" dist="50800" dir="5400000" algn="bl" rotWithShape="0">
              <a:srgbClr val="24125F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267048" y="2377440"/>
            <a:ext cx="3657600" cy="1188720"/>
          </a:xfrm>
          <a:prstGeom prst="rect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632808" y="26060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6" name="Shape 13"/>
          <p:cNvSpPr/>
          <p:nvPr/>
        </p:nvSpPr>
        <p:spPr>
          <a:xfrm>
            <a:off x="5592928" y="3246120"/>
            <a:ext cx="1005840" cy="100584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6D20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1528" y="3474720"/>
            <a:ext cx="548640" cy="54864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4541368" y="443484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RunsheetAI</a:t>
            </a:r>
            <a:endParaRPr lang="en-US" sz="2200" dirty="0"/>
          </a:p>
        </p:txBody>
      </p:sp>
      <p:sp>
        <p:nvSpPr>
          <p:cNvPr id="19" name="Text 15"/>
          <p:cNvSpPr/>
          <p:nvPr/>
        </p:nvSpPr>
        <p:spPr>
          <a:xfrm>
            <a:off x="4541368" y="49377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the runsheet.</a:t>
            </a:r>
            <a:endParaRPr lang="en-US" sz="1400" dirty="0"/>
          </a:p>
        </p:txBody>
      </p:sp>
      <p:sp>
        <p:nvSpPr>
          <p:cNvPr id="20" name="Text 16"/>
          <p:cNvSpPr/>
          <p:nvPr/>
        </p:nvSpPr>
        <p:spPr>
          <a:xfrm>
            <a:off x="4632808" y="5349240"/>
            <a:ext cx="2926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converts the approved chain into a clean, structured runsheet — ready for examination, with annotations and collaboration intact.</a:t>
            </a:r>
            <a:endParaRPr lang="en-US" sz="1200" dirty="0"/>
          </a:p>
        </p:txBody>
      </p:sp>
      <p:sp>
        <p:nvSpPr>
          <p:cNvPr id="21" name="Shape 17"/>
          <p:cNvSpPr/>
          <p:nvPr/>
        </p:nvSpPr>
        <p:spPr>
          <a:xfrm>
            <a:off x="8153248" y="2377440"/>
            <a:ext cx="365760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152400" dist="50800" dir="5400000" algn="bl" rotWithShape="0">
              <a:srgbClr val="24125F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8153248" y="2377440"/>
            <a:ext cx="3657600" cy="1188720"/>
          </a:xfrm>
          <a:prstGeom prst="rect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8519008" y="26060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24" name="Shape 20"/>
          <p:cNvSpPr/>
          <p:nvPr/>
        </p:nvSpPr>
        <p:spPr>
          <a:xfrm>
            <a:off x="9479128" y="3246120"/>
            <a:ext cx="1005840" cy="100584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6D20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07728" y="3474720"/>
            <a:ext cx="548640" cy="54864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8427568" y="443484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CommitmentAI</a:t>
            </a:r>
            <a:endParaRPr lang="en-US" sz="2200" dirty="0"/>
          </a:p>
        </p:txBody>
      </p:sp>
      <p:sp>
        <p:nvSpPr>
          <p:cNvPr id="27" name="Text 22"/>
          <p:cNvSpPr/>
          <p:nvPr/>
        </p:nvSpPr>
        <p:spPr>
          <a:xfrm>
            <a:off x="8427568" y="49377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the commitment.</a:t>
            </a:r>
            <a:endParaRPr lang="en-US" sz="1400" dirty="0"/>
          </a:p>
        </p:txBody>
      </p:sp>
      <p:sp>
        <p:nvSpPr>
          <p:cNvPr id="28" name="Text 23"/>
          <p:cNvSpPr/>
          <p:nvPr/>
        </p:nvSpPr>
        <p:spPr>
          <a:xfrm>
            <a:off x="8519008" y="5349240"/>
            <a:ext cx="2926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populates Schedules A, B, and C from the approved runsheet in your standard language — pushed straight into your production system.</a:t>
            </a:r>
            <a:endParaRPr lang="en-US" sz="1200" dirty="0"/>
          </a:p>
        </p:txBody>
      </p:sp>
      <p:sp>
        <p:nvSpPr>
          <p:cNvPr id="29" name="Shape 24"/>
          <p:cNvSpPr/>
          <p:nvPr/>
        </p:nvSpPr>
        <p:spPr>
          <a:xfrm>
            <a:off x="640080" y="6446520"/>
            <a:ext cx="10911535" cy="292608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5"/>
          <p:cNvSpPr/>
          <p:nvPr/>
        </p:nvSpPr>
        <p:spPr>
          <a:xfrm>
            <a:off x="640080" y="6446520"/>
            <a:ext cx="1091153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0085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HUMAN-IN-THE-LOOP, EVERY STEP   •   A PROFFESSIONAL EXAMINER REVIEWS EVERY OUTPUT BEFORE IT REACHES YOUR FILE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fade/>
      </p:transition>
    </mc:Choice>
    <mc:Fallback xmlns="">
      <p:transition spd="slow" advTm="10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AN ORDER MOVES THROUGH RECORDSONLINE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412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handles volume. The examiner makes the judgment.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31140" y="1508760"/>
            <a:ext cx="2148840" cy="1691640"/>
          </a:xfrm>
          <a:prstGeom prst="rect">
            <a:avLst/>
          </a:prstGeom>
          <a:solidFill>
            <a:srgbClr val="0085CA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50012" y="1627632"/>
            <a:ext cx="329184" cy="329184"/>
          </a:xfrm>
          <a:prstGeom prst="ellipse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50012" y="162763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1821028" y="1627632"/>
            <a:ext cx="640080" cy="27432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821028" y="162763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</a:t>
            </a:r>
            <a:endParaRPr lang="en-US" sz="100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58672" y="2011680"/>
            <a:ext cx="493776" cy="493776"/>
          </a:xfrm>
          <a:prstGeom prst="rect">
            <a:avLst/>
          </a:prstGeom>
          <a:noFill/>
        </p:spPr>
      </p:pic>
      <p:sp>
        <p:nvSpPr>
          <p:cNvPr id="10" name="Text 7"/>
          <p:cNvSpPr/>
          <p:nvPr/>
        </p:nvSpPr>
        <p:spPr>
          <a:xfrm>
            <a:off x="504292" y="2560320"/>
            <a:ext cx="2002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 Intake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Text 8"/>
          <p:cNvSpPr/>
          <p:nvPr/>
        </p:nvSpPr>
        <p:spPr>
          <a:xfrm>
            <a:off x="504292" y="2816352"/>
            <a:ext cx="20025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orders +</a:t>
            </a:r>
            <a:endParaRPr lang="en-US" sz="9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integrations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2" name="Shape 9"/>
          <p:cNvSpPr/>
          <p:nvPr/>
        </p:nvSpPr>
        <p:spPr>
          <a:xfrm>
            <a:off x="2726284" y="1508760"/>
            <a:ext cx="2148840" cy="1691640"/>
          </a:xfrm>
          <a:prstGeom prst="rect">
            <a:avLst/>
          </a:prstGeom>
          <a:solidFill>
            <a:srgbClr val="0085CA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2845156" y="1627632"/>
            <a:ext cx="329184" cy="329184"/>
          </a:xfrm>
          <a:prstGeom prst="ellipse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2845156" y="162763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116172" y="1627632"/>
            <a:ext cx="640080" cy="27432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116172" y="162763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</a:t>
            </a:r>
            <a:endParaRPr lang="en-US" sz="1000" dirty="0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553816" y="2011680"/>
            <a:ext cx="493776" cy="493776"/>
          </a:xfrm>
          <a:prstGeom prst="rect">
            <a:avLst/>
          </a:prstGeom>
          <a:noFill/>
        </p:spPr>
      </p:pic>
      <p:sp>
        <p:nvSpPr>
          <p:cNvPr id="18" name="Text 14"/>
          <p:cNvSpPr/>
          <p:nvPr/>
        </p:nvSpPr>
        <p:spPr>
          <a:xfrm>
            <a:off x="2799436" y="2560320"/>
            <a:ext cx="2002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 QA Review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9" name="Text 15"/>
          <p:cNvSpPr/>
          <p:nvPr/>
        </p:nvSpPr>
        <p:spPr>
          <a:xfrm>
            <a:off x="2799436" y="2816352"/>
            <a:ext cx="20025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</a:t>
            </a:r>
            <a:endParaRPr lang="en-US" sz="9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20" name="Shape 16"/>
          <p:cNvSpPr/>
          <p:nvPr/>
        </p:nvSpPr>
        <p:spPr>
          <a:xfrm>
            <a:off x="5021428" y="1508760"/>
            <a:ext cx="2148840" cy="1691640"/>
          </a:xfrm>
          <a:prstGeom prst="rect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5140300" y="1627632"/>
            <a:ext cx="329184" cy="329184"/>
          </a:xfrm>
          <a:prstGeom prst="ellipse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8"/>
          <p:cNvSpPr/>
          <p:nvPr/>
        </p:nvSpPr>
        <p:spPr>
          <a:xfrm>
            <a:off x="5140300" y="162763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23" name="Shape 19"/>
          <p:cNvSpPr/>
          <p:nvPr/>
        </p:nvSpPr>
        <p:spPr>
          <a:xfrm>
            <a:off x="6639916" y="1627632"/>
            <a:ext cx="411480" cy="274320"/>
          </a:xfrm>
          <a:prstGeom prst="rect">
            <a:avLst/>
          </a:prstGeom>
          <a:solidFill>
            <a:srgbClr val="0085CA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4" name="Text 20"/>
          <p:cNvSpPr/>
          <p:nvPr/>
        </p:nvSpPr>
        <p:spPr>
          <a:xfrm>
            <a:off x="6639916" y="1627632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8960" y="2011680"/>
            <a:ext cx="493776" cy="493776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5094580" y="2560320"/>
            <a:ext cx="2002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ChainOfTitleAI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7" name="Text 22"/>
          <p:cNvSpPr/>
          <p:nvPr/>
        </p:nvSpPr>
        <p:spPr>
          <a:xfrm>
            <a:off x="5094580" y="2816352"/>
            <a:ext cx="20025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 thousands</a:t>
            </a:r>
            <a:endParaRPr lang="en-US" sz="9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docs in minutes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28" name="Shape 23"/>
          <p:cNvSpPr/>
          <p:nvPr/>
        </p:nvSpPr>
        <p:spPr>
          <a:xfrm>
            <a:off x="7316572" y="1508760"/>
            <a:ext cx="2148840" cy="16916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4"/>
          <p:cNvSpPr/>
          <p:nvPr/>
        </p:nvSpPr>
        <p:spPr>
          <a:xfrm>
            <a:off x="7435444" y="1627632"/>
            <a:ext cx="329184" cy="329184"/>
          </a:xfrm>
          <a:prstGeom prst="ellipse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5"/>
          <p:cNvSpPr/>
          <p:nvPr/>
        </p:nvSpPr>
        <p:spPr>
          <a:xfrm>
            <a:off x="7435444" y="162763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44104" y="2011680"/>
            <a:ext cx="493776" cy="493776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7389724" y="2560320"/>
            <a:ext cx="2002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Examiner QA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3" name="Text 27"/>
          <p:cNvSpPr/>
          <p:nvPr/>
        </p:nvSpPr>
        <p:spPr>
          <a:xfrm>
            <a:off x="7389724" y="2816352"/>
            <a:ext cx="20025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Reviews + approves</a:t>
            </a:r>
            <a:endParaRPr lang="en-US" sz="9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chain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34" name="Shape 28"/>
          <p:cNvSpPr/>
          <p:nvPr/>
        </p:nvSpPr>
        <p:spPr>
          <a:xfrm>
            <a:off x="9611716" y="1508760"/>
            <a:ext cx="2148840" cy="1691640"/>
          </a:xfrm>
          <a:prstGeom prst="rect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29"/>
          <p:cNvSpPr/>
          <p:nvPr/>
        </p:nvSpPr>
        <p:spPr>
          <a:xfrm>
            <a:off x="9730588" y="1627632"/>
            <a:ext cx="329184" cy="329184"/>
          </a:xfrm>
          <a:prstGeom prst="ellipse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0"/>
          <p:cNvSpPr/>
          <p:nvPr/>
        </p:nvSpPr>
        <p:spPr>
          <a:xfrm>
            <a:off x="9730588" y="162763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37" name="Shape 31"/>
          <p:cNvSpPr/>
          <p:nvPr/>
        </p:nvSpPr>
        <p:spPr>
          <a:xfrm>
            <a:off x="11230204" y="1627632"/>
            <a:ext cx="411480" cy="274320"/>
          </a:xfrm>
          <a:prstGeom prst="rect">
            <a:avLst/>
          </a:prstGeom>
          <a:solidFill>
            <a:srgbClr val="0085CA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8" name="Text 32"/>
          <p:cNvSpPr/>
          <p:nvPr/>
        </p:nvSpPr>
        <p:spPr>
          <a:xfrm>
            <a:off x="11230204" y="1627632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3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39248" y="2011680"/>
            <a:ext cx="493776" cy="493776"/>
          </a:xfrm>
          <a:prstGeom prst="rect">
            <a:avLst/>
          </a:prstGeom>
        </p:spPr>
      </p:pic>
      <p:sp>
        <p:nvSpPr>
          <p:cNvPr id="40" name="Text 33"/>
          <p:cNvSpPr/>
          <p:nvPr/>
        </p:nvSpPr>
        <p:spPr>
          <a:xfrm>
            <a:off x="9684868" y="2560320"/>
            <a:ext cx="2002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RunsheetAI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1" name="Text 34"/>
          <p:cNvSpPr/>
          <p:nvPr/>
        </p:nvSpPr>
        <p:spPr>
          <a:xfrm>
            <a:off x="9684868" y="2816352"/>
            <a:ext cx="20025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runsheet</a:t>
            </a:r>
            <a:endParaRPr lang="en-US" sz="9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annotations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42" name="Shape 35"/>
          <p:cNvSpPr/>
          <p:nvPr/>
        </p:nvSpPr>
        <p:spPr>
          <a:xfrm>
            <a:off x="9611716" y="3703320"/>
            <a:ext cx="2148840" cy="16916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36"/>
          <p:cNvSpPr/>
          <p:nvPr/>
        </p:nvSpPr>
        <p:spPr>
          <a:xfrm>
            <a:off x="9730588" y="3822192"/>
            <a:ext cx="329184" cy="329184"/>
          </a:xfrm>
          <a:prstGeom prst="ellipse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37"/>
          <p:cNvSpPr/>
          <p:nvPr/>
        </p:nvSpPr>
        <p:spPr>
          <a:xfrm>
            <a:off x="9730588" y="382219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200" dirty="0"/>
          </a:p>
        </p:txBody>
      </p:sp>
      <p:pic>
        <p:nvPicPr>
          <p:cNvPr id="45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39248" y="4206240"/>
            <a:ext cx="493776" cy="493776"/>
          </a:xfrm>
          <a:prstGeom prst="rect">
            <a:avLst/>
          </a:prstGeom>
        </p:spPr>
      </p:pic>
      <p:sp>
        <p:nvSpPr>
          <p:cNvPr id="46" name="Text 38"/>
          <p:cNvSpPr/>
          <p:nvPr/>
        </p:nvSpPr>
        <p:spPr>
          <a:xfrm>
            <a:off x="9684868" y="4754880"/>
            <a:ext cx="2002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Examiner QA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7" name="Text 39"/>
          <p:cNvSpPr/>
          <p:nvPr/>
        </p:nvSpPr>
        <p:spPr>
          <a:xfrm>
            <a:off x="9684868" y="5010912"/>
            <a:ext cx="20025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Reviews + refines</a:t>
            </a:r>
            <a:endParaRPr lang="en-US" sz="9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runsheet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48" name="Shape 40"/>
          <p:cNvSpPr/>
          <p:nvPr/>
        </p:nvSpPr>
        <p:spPr>
          <a:xfrm>
            <a:off x="7316572" y="3703320"/>
            <a:ext cx="2148840" cy="1691640"/>
          </a:xfrm>
          <a:prstGeom prst="rect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Shape 41"/>
          <p:cNvSpPr/>
          <p:nvPr/>
        </p:nvSpPr>
        <p:spPr>
          <a:xfrm>
            <a:off x="7435444" y="3822192"/>
            <a:ext cx="329184" cy="329184"/>
          </a:xfrm>
          <a:prstGeom prst="ellipse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2"/>
          <p:cNvSpPr/>
          <p:nvPr/>
        </p:nvSpPr>
        <p:spPr>
          <a:xfrm>
            <a:off x="7435444" y="382219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200" dirty="0"/>
          </a:p>
        </p:txBody>
      </p:sp>
      <p:sp>
        <p:nvSpPr>
          <p:cNvPr id="51" name="Shape 43"/>
          <p:cNvSpPr/>
          <p:nvPr/>
        </p:nvSpPr>
        <p:spPr>
          <a:xfrm>
            <a:off x="8935060" y="3822192"/>
            <a:ext cx="411480" cy="274320"/>
          </a:xfrm>
          <a:prstGeom prst="rect">
            <a:avLst/>
          </a:prstGeom>
          <a:solidFill>
            <a:srgbClr val="0085CA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44"/>
          <p:cNvSpPr/>
          <p:nvPr/>
        </p:nvSpPr>
        <p:spPr>
          <a:xfrm>
            <a:off x="8935060" y="3822192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53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44104" y="4206240"/>
            <a:ext cx="493776" cy="493776"/>
          </a:xfrm>
          <a:prstGeom prst="rect">
            <a:avLst/>
          </a:prstGeom>
        </p:spPr>
      </p:pic>
      <p:sp>
        <p:nvSpPr>
          <p:cNvPr id="54" name="Text 45"/>
          <p:cNvSpPr/>
          <p:nvPr/>
        </p:nvSpPr>
        <p:spPr>
          <a:xfrm>
            <a:off x="7389724" y="4754880"/>
            <a:ext cx="2002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CommitmentAI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5" name="Text 46"/>
          <p:cNvSpPr/>
          <p:nvPr/>
        </p:nvSpPr>
        <p:spPr>
          <a:xfrm>
            <a:off x="7389724" y="5010912"/>
            <a:ext cx="20025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Schedules A, B, C</a:t>
            </a:r>
            <a:endParaRPr lang="en-US" sz="9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your language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56" name="Shape 47"/>
          <p:cNvSpPr/>
          <p:nvPr/>
        </p:nvSpPr>
        <p:spPr>
          <a:xfrm>
            <a:off x="5021428" y="3703320"/>
            <a:ext cx="2148840" cy="16916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Shape 48"/>
          <p:cNvSpPr/>
          <p:nvPr/>
        </p:nvSpPr>
        <p:spPr>
          <a:xfrm>
            <a:off x="5140300" y="3822192"/>
            <a:ext cx="329184" cy="329184"/>
          </a:xfrm>
          <a:prstGeom prst="ellipse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49"/>
          <p:cNvSpPr/>
          <p:nvPr/>
        </p:nvSpPr>
        <p:spPr>
          <a:xfrm>
            <a:off x="5140300" y="382219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200" dirty="0"/>
          </a:p>
        </p:txBody>
      </p:sp>
      <p:pic>
        <p:nvPicPr>
          <p:cNvPr id="59" name="Image 7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48960" y="4206240"/>
            <a:ext cx="493776" cy="493776"/>
          </a:xfrm>
          <a:prstGeom prst="rect">
            <a:avLst/>
          </a:prstGeom>
        </p:spPr>
      </p:pic>
      <p:sp>
        <p:nvSpPr>
          <p:cNvPr id="60" name="Text 50"/>
          <p:cNvSpPr/>
          <p:nvPr/>
        </p:nvSpPr>
        <p:spPr>
          <a:xfrm>
            <a:off x="5094580" y="4754880"/>
            <a:ext cx="2002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Examiner QA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1" name="Text 51"/>
          <p:cNvSpPr/>
          <p:nvPr/>
        </p:nvSpPr>
        <p:spPr>
          <a:xfrm>
            <a:off x="5094580" y="5010912"/>
            <a:ext cx="20025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review</a:t>
            </a:r>
            <a:endParaRPr lang="en-US" sz="9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delivery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62" name="Shape 52"/>
          <p:cNvSpPr/>
          <p:nvPr/>
        </p:nvSpPr>
        <p:spPr>
          <a:xfrm>
            <a:off x="2726284" y="3703320"/>
            <a:ext cx="2148840" cy="1691640"/>
          </a:xfrm>
          <a:prstGeom prst="rect">
            <a:avLst/>
          </a:prstGeom>
          <a:solidFill>
            <a:srgbClr val="0085CA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Shape 53"/>
          <p:cNvSpPr/>
          <p:nvPr/>
        </p:nvSpPr>
        <p:spPr>
          <a:xfrm>
            <a:off x="2845156" y="3822192"/>
            <a:ext cx="329184" cy="329184"/>
          </a:xfrm>
          <a:prstGeom prst="ellipse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Text 54"/>
          <p:cNvSpPr/>
          <p:nvPr/>
        </p:nvSpPr>
        <p:spPr>
          <a:xfrm>
            <a:off x="2845156" y="382219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200" dirty="0"/>
          </a:p>
        </p:txBody>
      </p:sp>
      <p:sp>
        <p:nvSpPr>
          <p:cNvPr id="65" name="Shape 55"/>
          <p:cNvSpPr/>
          <p:nvPr/>
        </p:nvSpPr>
        <p:spPr>
          <a:xfrm>
            <a:off x="4116172" y="3822192"/>
            <a:ext cx="640080" cy="27432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Text 56"/>
          <p:cNvSpPr/>
          <p:nvPr/>
        </p:nvSpPr>
        <p:spPr>
          <a:xfrm>
            <a:off x="4116172" y="382219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</a:t>
            </a:r>
            <a:endParaRPr lang="en-US" sz="1000" dirty="0"/>
          </a:p>
        </p:txBody>
      </p:sp>
      <p:pic>
        <p:nvPicPr>
          <p:cNvPr id="67" name="Image 8" descr="preencoded.png"/>
          <p:cNvPicPr>
            <a:picLocks noChangeAspect="1"/>
          </p:cNvPicPr>
          <p:nvPr/>
        </p:nvPicPr>
        <p:blipFill>
          <a:blip r:embed="rId9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53816" y="4206240"/>
            <a:ext cx="493776" cy="493776"/>
          </a:xfrm>
          <a:prstGeom prst="rect">
            <a:avLst/>
          </a:prstGeom>
          <a:noFill/>
        </p:spPr>
      </p:pic>
      <p:sp>
        <p:nvSpPr>
          <p:cNvPr id="68" name="Text 57"/>
          <p:cNvSpPr/>
          <p:nvPr/>
        </p:nvSpPr>
        <p:spPr>
          <a:xfrm>
            <a:off x="2799436" y="4754880"/>
            <a:ext cx="2002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Delivery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9" name="Text 58"/>
          <p:cNvSpPr/>
          <p:nvPr/>
        </p:nvSpPr>
        <p:spPr>
          <a:xfrm>
            <a:off x="2799436" y="5010912"/>
            <a:ext cx="20025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into your</a:t>
            </a:r>
            <a:endParaRPr lang="en-US" sz="9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9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system</a:t>
            </a:r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70" name="Image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584552" y="2253996"/>
            <a:ext cx="137160" cy="201168"/>
          </a:xfrm>
          <a:prstGeom prst="rect">
            <a:avLst/>
          </a:prstGeom>
        </p:spPr>
      </p:pic>
      <p:pic>
        <p:nvPicPr>
          <p:cNvPr id="71" name="Image 10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79696" y="2253996"/>
            <a:ext cx="137160" cy="201168"/>
          </a:xfrm>
          <a:prstGeom prst="rect">
            <a:avLst/>
          </a:prstGeom>
        </p:spPr>
      </p:pic>
      <p:pic>
        <p:nvPicPr>
          <p:cNvPr id="72" name="Image 11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174840" y="2253996"/>
            <a:ext cx="137160" cy="201168"/>
          </a:xfrm>
          <a:prstGeom prst="rect">
            <a:avLst/>
          </a:prstGeom>
        </p:spPr>
      </p:pic>
      <p:pic>
        <p:nvPicPr>
          <p:cNvPr id="73" name="Image 12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469984" y="2253996"/>
            <a:ext cx="137160" cy="201168"/>
          </a:xfrm>
          <a:prstGeom prst="rect">
            <a:avLst/>
          </a:prstGeom>
        </p:spPr>
      </p:pic>
      <p:pic>
        <p:nvPicPr>
          <p:cNvPr id="74" name="Image 13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79696" y="4448556"/>
            <a:ext cx="137160" cy="201168"/>
          </a:xfrm>
          <a:prstGeom prst="rect">
            <a:avLst/>
          </a:prstGeom>
        </p:spPr>
      </p:pic>
      <p:pic>
        <p:nvPicPr>
          <p:cNvPr id="75" name="Image 14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174840" y="4448556"/>
            <a:ext cx="137160" cy="201168"/>
          </a:xfrm>
          <a:prstGeom prst="rect">
            <a:avLst/>
          </a:prstGeom>
        </p:spPr>
      </p:pic>
      <p:pic>
        <p:nvPicPr>
          <p:cNvPr id="76" name="Image 15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469984" y="4448556"/>
            <a:ext cx="137160" cy="201168"/>
          </a:xfrm>
          <a:prstGeom prst="rect">
            <a:avLst/>
          </a:prstGeom>
        </p:spPr>
      </p:pic>
      <p:sp>
        <p:nvSpPr>
          <p:cNvPr id="77" name="Shape 59"/>
          <p:cNvSpPr/>
          <p:nvPr/>
        </p:nvSpPr>
        <p:spPr>
          <a:xfrm>
            <a:off x="10686136" y="3218688"/>
            <a:ext cx="0" cy="466344"/>
          </a:xfrm>
          <a:prstGeom prst="line">
            <a:avLst/>
          </a:prstGeom>
          <a:noFill/>
          <a:ln w="31750">
            <a:solidFill>
              <a:srgbClr val="6D2077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78" name="Text 60"/>
          <p:cNvSpPr/>
          <p:nvPr/>
        </p:nvSpPr>
        <p:spPr>
          <a:xfrm>
            <a:off x="640080" y="598932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i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↺  AI flags issues  →  human corrections  →  back into the flow</a:t>
            </a:r>
            <a:endParaRPr lang="en-US" sz="1200" dirty="0"/>
          </a:p>
        </p:txBody>
      </p:sp>
      <p:sp>
        <p:nvSpPr>
          <p:cNvPr id="79" name="Shape 61"/>
          <p:cNvSpPr/>
          <p:nvPr/>
        </p:nvSpPr>
        <p:spPr>
          <a:xfrm>
            <a:off x="3265780" y="6400800"/>
            <a:ext cx="256032" cy="201168"/>
          </a:xfrm>
          <a:prstGeom prst="rect">
            <a:avLst/>
          </a:prstGeom>
          <a:solidFill>
            <a:srgbClr val="0085CA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0" name="Text 62"/>
          <p:cNvSpPr/>
          <p:nvPr/>
        </p:nvSpPr>
        <p:spPr>
          <a:xfrm>
            <a:off x="3613252" y="6364224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process</a:t>
            </a:r>
            <a:endParaRPr lang="en-US" sz="1100" dirty="0"/>
          </a:p>
        </p:txBody>
      </p:sp>
      <p:sp>
        <p:nvSpPr>
          <p:cNvPr id="81" name="Shape 63"/>
          <p:cNvSpPr/>
          <p:nvPr/>
        </p:nvSpPr>
        <p:spPr>
          <a:xfrm>
            <a:off x="5670652" y="6400800"/>
            <a:ext cx="256032" cy="201168"/>
          </a:xfrm>
          <a:prstGeom prst="rect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Text 64"/>
          <p:cNvSpPr/>
          <p:nvPr/>
        </p:nvSpPr>
        <p:spPr>
          <a:xfrm>
            <a:off x="6018124" y="6364224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step</a:t>
            </a:r>
            <a:endParaRPr lang="en-US" sz="1100" dirty="0"/>
          </a:p>
        </p:txBody>
      </p:sp>
      <p:sp>
        <p:nvSpPr>
          <p:cNvPr id="83" name="Shape 65"/>
          <p:cNvSpPr/>
          <p:nvPr/>
        </p:nvSpPr>
        <p:spPr>
          <a:xfrm>
            <a:off x="7298284" y="6400800"/>
            <a:ext cx="256032" cy="20116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4" name="Text 66"/>
          <p:cNvSpPr/>
          <p:nvPr/>
        </p:nvSpPr>
        <p:spPr>
          <a:xfrm>
            <a:off x="7645756" y="6364224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review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fade/>
      </p:transition>
    </mc:Choice>
    <mc:Fallback xmlns="">
      <p:transition spd="slow" advTm="10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TITLE AGENTS ARE CHOOSING THE AI SUITE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412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Hours, not days. Accuracy you can rely on. Speed your team can feel.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640080" y="1874520"/>
            <a:ext cx="10908792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101600" dist="25400" dir="5400000" algn="bl" rotWithShape="0">
              <a:srgbClr val="24125F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874520"/>
            <a:ext cx="1417320" cy="1417320"/>
          </a:xfrm>
          <a:prstGeom prst="rect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980" y="2217420"/>
            <a:ext cx="731520" cy="7315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286000" y="205740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Hours, not days.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2286000" y="2514600"/>
            <a:ext cx="9144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examiner must open and read every relevant instrument by hand — a task that can take days on large or complex files. Our AI reads thousands of documents per file in minutes. The examiner's thoroughness is preserved. The hours spent are not.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640080" y="3429000"/>
            <a:ext cx="10908792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101600" dist="25400" dir="5400000" algn="bl" rotWithShape="0">
              <a:srgbClr val="24125F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640080" y="3429000"/>
            <a:ext cx="1417320" cy="1417320"/>
          </a:xfrm>
          <a:prstGeom prst="rect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980" y="3771900"/>
            <a:ext cx="731520" cy="7315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286000" y="361188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Accuracy you can rely on.</a:t>
            </a:r>
            <a:endParaRPr lang="en-US" sz="2200" dirty="0"/>
          </a:p>
        </p:txBody>
      </p:sp>
      <p:sp>
        <p:nvSpPr>
          <p:cNvPr id="13" name="Text 9"/>
          <p:cNvSpPr/>
          <p:nvPr/>
        </p:nvSpPr>
        <p:spPr>
          <a:xfrm>
            <a:off x="2286000" y="4069080"/>
            <a:ext cx="9144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AI output is grounded in real plant records and reviewed by a professional examiner before it leaves our platform. What you get is what's in the records — refined by years of OCR and AI quality control on the RecordsOnline plant.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640080" y="4983480"/>
            <a:ext cx="10908792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101600" dist="25400" dir="5400000" algn="bl" rotWithShape="0">
              <a:srgbClr val="24125F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640080" y="4983480"/>
            <a:ext cx="1417320" cy="1417320"/>
          </a:xfrm>
          <a:prstGeom prst="rect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2980" y="5326380"/>
            <a:ext cx="731520" cy="7315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2286000" y="516636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6D20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Speed your team can feel.</a:t>
            </a:r>
            <a:endParaRPr lang="en-US" sz="2200" dirty="0"/>
          </a:p>
        </p:txBody>
      </p:sp>
      <p:sp>
        <p:nvSpPr>
          <p:cNvPr id="18" name="Text 13"/>
          <p:cNvSpPr/>
          <p:nvPr/>
        </p:nvSpPr>
        <p:spPr>
          <a:xfrm>
            <a:off x="2286000" y="5623560"/>
            <a:ext cx="9144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examiner using the AI Suite produces what a team produces today. Residential lot &amp; block commitments delivered in two days or less — as fast as same day. No retyping. No reformatting. No broken workflow.</a:t>
            </a:r>
            <a:endParaRPr lang="en-US" sz="13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fade/>
      </p:transition>
    </mc:Choice>
    <mc:Fallback xmlns="">
      <p:transition spd="slow" advTm="10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FITS YOUR PRODUCTION SYSTEM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412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Send the order. Receive a finished commitment.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B6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rekeying. No reformatting. No broken workflow.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" y="2560320"/>
            <a:ext cx="384048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101600" dist="25400" dir="5400000" algn="bl" rotWithShape="0">
              <a:srgbClr val="24125F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2560320"/>
            <a:ext cx="3840480" cy="457200"/>
          </a:xfrm>
          <a:prstGeom prst="rect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26060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PRODUCTION SYSTEM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8" name="Text 6"/>
          <p:cNvSpPr/>
          <p:nvPr/>
        </p:nvSpPr>
        <p:spPr>
          <a:xfrm>
            <a:off x="822960" y="3200400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Qualia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22960" y="3493008"/>
            <a:ext cx="3474720" cy="10973"/>
          </a:xfrm>
          <a:prstGeom prst="rect">
            <a:avLst/>
          </a:prstGeom>
          <a:solidFill>
            <a:srgbClr val="F5F0F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22960" y="3547872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SoftPro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822960" y="3840480"/>
            <a:ext cx="3474720" cy="10973"/>
          </a:xfrm>
          <a:prstGeom prst="rect">
            <a:avLst/>
          </a:prstGeom>
          <a:solidFill>
            <a:srgbClr val="F5F0F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22960" y="3895344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RamQuest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22960" y="4187952"/>
            <a:ext cx="3474720" cy="10973"/>
          </a:xfrm>
          <a:prstGeom prst="rect">
            <a:avLst/>
          </a:prstGeom>
          <a:solidFill>
            <a:srgbClr val="F5F0F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22960" y="4242816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ResWare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2960" y="4535424"/>
            <a:ext cx="3474720" cy="10973"/>
          </a:xfrm>
          <a:prstGeom prst="rect">
            <a:avLst/>
          </a:prstGeom>
          <a:solidFill>
            <a:srgbClr val="F5F0F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22960" y="4590288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Closingsite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822960" y="4882896"/>
            <a:ext cx="3474720" cy="10973"/>
          </a:xfrm>
          <a:prstGeom prst="rect">
            <a:avLst/>
          </a:prstGeom>
          <a:solidFill>
            <a:srgbClr val="F5F0F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22960" y="4937760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Settlor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822960" y="5230368"/>
            <a:ext cx="3474720" cy="10973"/>
          </a:xfrm>
          <a:prstGeom prst="rect">
            <a:avLst/>
          </a:prstGeom>
          <a:solidFill>
            <a:srgbClr val="F5F0F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822960" y="5285232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ClosingUSA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822960" y="5577840"/>
            <a:ext cx="3474720" cy="10973"/>
          </a:xfrm>
          <a:prstGeom prst="rect">
            <a:avLst/>
          </a:prstGeom>
          <a:solidFill>
            <a:srgbClr val="F5F0F7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937760" y="2834640"/>
            <a:ext cx="2377440" cy="2743200"/>
          </a:xfrm>
          <a:prstGeom prst="rect">
            <a:avLst/>
          </a:prstGeom>
          <a:solidFill>
            <a:srgbClr val="6D2077"/>
          </a:solidFill>
          <a:ln w="12700">
            <a:solidFill>
              <a:srgbClr val="24125F"/>
            </a:solidFill>
            <a:prstDash val="solid"/>
          </a:ln>
          <a:effectLst>
            <a:outerShdw blurRad="152400" dist="50800" dir="5400000" algn="bl" rotWithShape="0">
              <a:srgbClr val="24125F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937760" y="3200400"/>
            <a:ext cx="2377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RecordsOnline</a:t>
            </a:r>
            <a:endParaRPr lang="en-US" sz="18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Suite</a:t>
            </a:r>
            <a:endParaRPr lang="en-US" sz="1800" dirty="0">
              <a:solidFill>
                <a:schemeClr val="bg1"/>
              </a:solidFill>
            </a:endParaRPr>
          </a:p>
        </p:txBody>
      </p:sp>
      <p:pic>
        <p:nvPicPr>
          <p:cNvPr id="2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4251960"/>
            <a:ext cx="822960" cy="822960"/>
          </a:xfrm>
          <a:prstGeom prst="rect">
            <a:avLst/>
          </a:prstGeom>
        </p:spPr>
      </p:pic>
      <p:sp>
        <p:nvSpPr>
          <p:cNvPr id="25" name="Text 22"/>
          <p:cNvSpPr/>
          <p:nvPr/>
        </p:nvSpPr>
        <p:spPr>
          <a:xfrm>
            <a:off x="4434840" y="32918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i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4526280" y="3703320"/>
            <a:ext cx="365760" cy="0"/>
          </a:xfrm>
          <a:prstGeom prst="line">
            <a:avLst/>
          </a:prstGeom>
          <a:noFill/>
          <a:ln w="38100">
            <a:solidFill>
              <a:srgbClr val="6D2077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7315200" y="49834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i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Commitment</a:t>
            </a:r>
            <a:endParaRPr lang="en-US" sz="900" dirty="0"/>
          </a:p>
        </p:txBody>
      </p:sp>
      <p:sp>
        <p:nvSpPr>
          <p:cNvPr id="28" name="Shape 25"/>
          <p:cNvSpPr/>
          <p:nvPr/>
        </p:nvSpPr>
        <p:spPr>
          <a:xfrm>
            <a:off x="7909560" y="4754880"/>
            <a:ext cx="0" cy="0"/>
          </a:xfrm>
          <a:prstGeom prst="line">
            <a:avLst/>
          </a:prstGeom>
          <a:noFill/>
          <a:ln w="38100">
            <a:solidFill>
              <a:srgbClr val="6D2077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6"/>
          <p:cNvSpPr/>
          <p:nvPr/>
        </p:nvSpPr>
        <p:spPr>
          <a:xfrm>
            <a:off x="7955280" y="2560320"/>
            <a:ext cx="365760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24125F"/>
            </a:solidFill>
            <a:prstDash val="solid"/>
          </a:ln>
          <a:effectLst>
            <a:outerShdw blurRad="101600" dist="25400" dir="5400000" algn="bl" rotWithShape="0">
              <a:srgbClr val="24125F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7"/>
          <p:cNvSpPr/>
          <p:nvPr/>
        </p:nvSpPr>
        <p:spPr>
          <a:xfrm>
            <a:off x="7955280" y="2560320"/>
            <a:ext cx="3657600" cy="457200"/>
          </a:xfrm>
          <a:prstGeom prst="rect">
            <a:avLst/>
          </a:prstGeom>
          <a:solidFill>
            <a:srgbClr val="0085CA"/>
          </a:solidFill>
          <a:ln w="12700">
            <a:solidFill>
              <a:srgbClr val="2412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7955280" y="26060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GET BACK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3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3880" y="3337560"/>
            <a:ext cx="274320" cy="274320"/>
          </a:xfrm>
          <a:prstGeom prst="rect">
            <a:avLst/>
          </a:prstGeom>
        </p:spPr>
      </p:pic>
      <p:sp>
        <p:nvSpPr>
          <p:cNvPr id="33" name="Text 29"/>
          <p:cNvSpPr/>
          <p:nvPr/>
        </p:nvSpPr>
        <p:spPr>
          <a:xfrm>
            <a:off x="8549640" y="3273552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Examiner-approved chain of title</a:t>
            </a:r>
            <a:endParaRPr lang="en-US" sz="1300" dirty="0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3880" y="3840480"/>
            <a:ext cx="274320" cy="274320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8549640" y="3776472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Structured, examined runsheet</a:t>
            </a:r>
            <a:endParaRPr lang="en-US" sz="1300" dirty="0"/>
          </a:p>
        </p:txBody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3880" y="4343400"/>
            <a:ext cx="274320" cy="274320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8549640" y="4279392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Schedules A, B, and C in your language</a:t>
            </a:r>
            <a:endParaRPr lang="en-US" sz="1300" dirty="0"/>
          </a:p>
        </p:txBody>
      </p:sp>
      <p:pic>
        <p:nvPicPr>
          <p:cNvPr id="38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3880" y="4846320"/>
            <a:ext cx="274320" cy="274320"/>
          </a:xfrm>
          <a:prstGeom prst="rect">
            <a:avLst/>
          </a:prstGeom>
        </p:spPr>
      </p:pic>
      <p:sp>
        <p:nvSpPr>
          <p:cNvPr id="39" name="Text 32"/>
          <p:cNvSpPr/>
          <p:nvPr/>
        </p:nvSpPr>
        <p:spPr>
          <a:xfrm>
            <a:off x="8549640" y="4782312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412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Commitment data file — direct import</a:t>
            </a:r>
            <a:endParaRPr lang="en-US" sz="1300" dirty="0"/>
          </a:p>
        </p:txBody>
      </p:sp>
      <p:sp>
        <p:nvSpPr>
          <p:cNvPr id="40" name="Text 33"/>
          <p:cNvSpPr/>
          <p:nvPr/>
        </p:nvSpPr>
        <p:spPr>
          <a:xfrm>
            <a:off x="640080" y="61264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6D20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Same-day/Next Day residential commitments • Zero rekeying</a:t>
            </a:r>
            <a:endParaRPr lang="en-US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fade/>
      </p:transition>
    </mc:Choice>
    <mc:Fallback xmlns="">
      <p:transition spd="slow" advTm="10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24125F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24125F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1056</Words>
  <Application>Microsoft Office PowerPoint</Application>
  <PresentationFormat>Widescreen</PresentationFormat>
  <Paragraphs>189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RecordsOnline AI Suite — TLTA 2026</dc:title>
  <dc:subject>PptxGenJS Presentation</dc:subject>
  <dc:creator>RecordsOnline</dc:creator>
  <cp:lastModifiedBy>Larry Eppard</cp:lastModifiedBy>
  <cp:revision>9</cp:revision>
  <cp:lastPrinted>2026-05-20T00:46:34Z</cp:lastPrinted>
  <dcterms:created xsi:type="dcterms:W3CDTF">2026-05-10T15:06:56Z</dcterms:created>
  <dcterms:modified xsi:type="dcterms:W3CDTF">2026-06-03T10:59:05Z</dcterms:modified>
</cp:coreProperties>
</file>